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dley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Polatto?tab=repositories" TargetMode="External" Type="http://schemas.openxmlformats.org/officeDocument/2006/relationships/hyperlink"/><Relationship Id="rId3" Target="../media/image1.png" Type="http://schemas.openxmlformats.org/officeDocument/2006/relationships/image"/><Relationship Id="rId4" Target="https://www.linkedin.com/in/marcos-paulo-polatto-1948b8200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8893" y="0"/>
            <a:ext cx="3221301" cy="10287000"/>
          </a:xfrm>
          <a:custGeom>
            <a:avLst/>
            <a:gdLst/>
            <a:ahLst/>
            <a:cxnLst/>
            <a:rect r="r" b="b" t="t" l="l"/>
            <a:pathLst>
              <a:path h="10287000" w="3221301">
                <a:moveTo>
                  <a:pt x="0" y="0"/>
                </a:moveTo>
                <a:lnTo>
                  <a:pt x="3221302" y="0"/>
                </a:lnTo>
                <a:lnTo>
                  <a:pt x="32213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793" t="-1875" r="-84066" b="-20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8670"/>
            <a:ext cx="11419084" cy="447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99"/>
              </a:lnSpc>
            </a:pPr>
            <a:r>
              <a:rPr lang="en-US" sz="17999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Case Trainee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49121"/>
            <a:ext cx="7352785" cy="359158"/>
            <a:chOff x="0" y="0"/>
            <a:chExt cx="9803713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182800"/>
            <a:ext cx="7802656" cy="107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Marcos Paulo Lima Polatto de Queiroz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Abril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9515" y="3976411"/>
            <a:ext cx="7466106" cy="247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Críticas e</a:t>
            </a:r>
          </a:p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Complementos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42794" y="1483400"/>
            <a:ext cx="431650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Melhorar a gestão do tempo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42794" y="2780800"/>
            <a:ext cx="431650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a capacidade de definição de escopos de 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42794" y="4554954"/>
            <a:ext cx="431650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Avaliar outros índices e dados para poder fazer uma análise mais completa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2794" y="6519914"/>
            <a:ext cx="431650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Buscar trabalhos relacionados para ampliar as ideias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2794" y="8106511"/>
            <a:ext cx="431650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um relatório ou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79783" y="5838148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79783" y="717224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79783" y="7545123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79783" y="4131174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79783" y="2424199"/>
            <a:ext cx="1948276" cy="1948276"/>
          </a:xfrm>
          <a:custGeom>
            <a:avLst/>
            <a:gdLst/>
            <a:ahLst/>
            <a:cxnLst/>
            <a:rect r="r" b="b" t="t" l="l"/>
            <a:pathLst>
              <a:path h="1948276" w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9515" y="8816386"/>
            <a:ext cx="5733535" cy="359158"/>
            <a:chOff x="0" y="0"/>
            <a:chExt cx="7644713" cy="47887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13373" y="57150"/>
              <a:ext cx="4231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9694" y="1028700"/>
            <a:ext cx="7352785" cy="359158"/>
            <a:chOff x="0" y="0"/>
            <a:chExt cx="9803713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79694" y="4560382"/>
            <a:ext cx="6418831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Contato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83334" y="1031972"/>
            <a:ext cx="5375966" cy="1202074"/>
            <a:chOff x="0" y="0"/>
            <a:chExt cx="7167955" cy="16027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64590"/>
              <a:ext cx="716795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u="sng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  <a:hlinkClick r:id="rId2" tooltip="https://github.com/Polatto?tab=repositories"/>
                </a:rPr>
                <a:t>Polatto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83334" y="5727455"/>
            <a:ext cx="5375966" cy="1187204"/>
            <a:chOff x="0" y="0"/>
            <a:chExt cx="7167955" cy="15829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4590"/>
              <a:ext cx="7167955" cy="61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marcospolatto@gmail.com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EMAIL ADDRESS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83334" y="8071096"/>
            <a:ext cx="5375966" cy="1187204"/>
            <a:chOff x="0" y="0"/>
            <a:chExt cx="7167955" cy="15829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64590"/>
              <a:ext cx="7167955" cy="618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(21)99324-3444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PHONE NUMBER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379694" y="8977995"/>
            <a:ext cx="5611906" cy="28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Business plan | January 2020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2079595" cy="10287000"/>
          </a:xfrm>
          <a:custGeom>
            <a:avLst/>
            <a:gdLst/>
            <a:ahLst/>
            <a:cxnLst/>
            <a:rect r="r" b="b" t="t" l="l"/>
            <a:pathLst>
              <a:path h="10287000" w="2079595">
                <a:moveTo>
                  <a:pt x="0" y="0"/>
                </a:moveTo>
                <a:lnTo>
                  <a:pt x="2079595" y="0"/>
                </a:lnTo>
                <a:lnTo>
                  <a:pt x="2079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266" t="-1875" r="-130219" b="-202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83334" y="2968123"/>
            <a:ext cx="5375966" cy="1697374"/>
            <a:chOff x="0" y="0"/>
            <a:chExt cx="7167955" cy="226316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64590"/>
              <a:ext cx="7167955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u="sng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  <a:hlinkClick r:id="rId4" tooltip="https://www.linkedin.com/in/marcos-paulo-polatto-1948b8200/"/>
                </a:rPr>
                <a:t>Marcos Paulo Lima Polatto de Queiroz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7167955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LINKEDIN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4214" y="1473583"/>
            <a:ext cx="4299572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Sumário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78270"/>
            <a:ext cx="5788378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Problematização      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Metodologia                           </a:t>
            </a:r>
          </a:p>
          <a:p>
            <a:pPr algn="l" marL="1511295" indent="-503765" lvl="2">
              <a:lnSpc>
                <a:spcPts val="4549"/>
              </a:lnSpc>
              <a:buAutoNum type="alphaL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Ferramentas                   </a:t>
            </a:r>
          </a:p>
          <a:p>
            <a:pPr algn="l" marL="1511295" indent="-503765" lvl="2">
              <a:lnSpc>
                <a:spcPts val="4549"/>
              </a:lnSpc>
              <a:buAutoNum type="alphaL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Principais Focos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Análises e Insights                 </a:t>
            </a:r>
          </a:p>
          <a:p>
            <a:pPr algn="l" marL="755647" indent="-377824" lvl="1">
              <a:lnSpc>
                <a:spcPts val="4549"/>
              </a:lnSpc>
              <a:buAutoNum type="arabicPeriod" startAt="1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Críticas e Complementos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94214" y="4078271"/>
            <a:ext cx="8850489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</a:t>
            </a: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   03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04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  <a:p>
            <a:pPr algn="ctr">
              <a:lnSpc>
                <a:spcPts val="4550"/>
              </a:lnSpc>
              <a:spcBef>
                <a:spcPct val="0"/>
              </a:spcBef>
            </a:pP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05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3669" y="961140"/>
            <a:ext cx="8298661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Problematização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85318" y="2901597"/>
            <a:ext cx="9879106" cy="61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Decidi fazer duas análises, visto que o tema era aberto</a:t>
            </a:r>
          </a:p>
          <a:p>
            <a:pPr algn="l" marL="1079505" indent="-359835" lvl="2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Crescimento econômico: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PIB e o PIB per capita evoluíram ao longo do tempo?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crescimento do salário mínimo se compara ao crescimento do PIB per capita</a:t>
            </a:r>
          </a:p>
          <a:p>
            <a:pPr algn="l">
              <a:lnSpc>
                <a:spcPts val="3250"/>
              </a:lnSpc>
            </a:pPr>
          </a:p>
          <a:p>
            <a:pPr algn="l" marL="1079505" indent="-359835" lvl="2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Mercado de Trabalho e Empregos: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 taxa de desocupação (desemprego) tem aumentado ou diminuído nos últimos anos?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evoluiu a relação entre população ocupada, desocupada?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O número de empregados no setor privado com carteira assinada caiu ou aumentou ao longo dos anos?</a:t>
            </a:r>
          </a:p>
          <a:p>
            <a:pPr algn="l" marL="1619258" indent="-404815" lvl="3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Há um crescimento do trabalho informal?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9546" y="3350049"/>
            <a:ext cx="1885289" cy="1560187"/>
          </a:xfrm>
          <a:custGeom>
            <a:avLst/>
            <a:gdLst/>
            <a:ahLst/>
            <a:cxnLst/>
            <a:rect r="r" b="b" t="t" l="l"/>
            <a:pathLst>
              <a:path h="1560187" w="1885289">
                <a:moveTo>
                  <a:pt x="0" y="0"/>
                </a:moveTo>
                <a:lnTo>
                  <a:pt x="1885290" y="0"/>
                </a:lnTo>
                <a:lnTo>
                  <a:pt x="1885290" y="1560187"/>
                </a:lnTo>
                <a:lnTo>
                  <a:pt x="0" y="156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9259" y="6458603"/>
            <a:ext cx="1465863" cy="1655492"/>
          </a:xfrm>
          <a:custGeom>
            <a:avLst/>
            <a:gdLst/>
            <a:ahLst/>
            <a:cxnLst/>
            <a:rect r="r" b="b" t="t" l="l"/>
            <a:pathLst>
              <a:path h="1655492" w="1465863">
                <a:moveTo>
                  <a:pt x="0" y="0"/>
                </a:moveTo>
                <a:lnTo>
                  <a:pt x="1465864" y="0"/>
                </a:lnTo>
                <a:lnTo>
                  <a:pt x="1465864" y="1655492"/>
                </a:lnTo>
                <a:lnTo>
                  <a:pt x="0" y="165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34967" y="804740"/>
            <a:ext cx="6218066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Metodologia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63462" y="3056110"/>
            <a:ext cx="6361077" cy="2148064"/>
            <a:chOff x="0" y="0"/>
            <a:chExt cx="8481436" cy="28640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74115"/>
              <a:ext cx="8481436" cy="1889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Python 3 e bibliotecas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PostgreSQL 17 + pgadmin 4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8481436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FERRAMENTAS UTILIZADAS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63462" y="6204300"/>
            <a:ext cx="6361077" cy="2164099"/>
            <a:chOff x="0" y="0"/>
            <a:chExt cx="8481436" cy="288546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74115"/>
              <a:ext cx="8481436" cy="191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Códigos organizados e modularizados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Progressão intuitiva das etapas 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(ETL -&gt; dataviz)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8481436" cy="66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PRINCIPAIS FOCOS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2639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064424" y="8899142"/>
            <a:ext cx="4194876" cy="359158"/>
            <a:chOff x="0" y="0"/>
            <a:chExt cx="5593168" cy="478877"/>
          </a:xfrm>
        </p:grpSpPr>
        <p:sp>
          <p:nvSpPr>
            <p:cNvPr name="AutoShape 5" id="5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19407" y="638674"/>
            <a:ext cx="8412339" cy="3563205"/>
          </a:xfrm>
          <a:custGeom>
            <a:avLst/>
            <a:gdLst/>
            <a:ahLst/>
            <a:cxnLst/>
            <a:rect r="r" b="b" t="t" l="l"/>
            <a:pathLst>
              <a:path h="3563205" w="8412339">
                <a:moveTo>
                  <a:pt x="0" y="0"/>
                </a:moveTo>
                <a:lnTo>
                  <a:pt x="8412339" y="0"/>
                </a:lnTo>
                <a:lnTo>
                  <a:pt x="8412339" y="3563204"/>
                </a:lnTo>
                <a:lnTo>
                  <a:pt x="0" y="356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006" r="0" b="-2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1015" y="676774"/>
            <a:ext cx="8314962" cy="3455204"/>
          </a:xfrm>
          <a:custGeom>
            <a:avLst/>
            <a:gdLst/>
            <a:ahLst/>
            <a:cxnLst/>
            <a:rect r="r" b="b" t="t" l="l"/>
            <a:pathLst>
              <a:path h="3455204" w="8314962">
                <a:moveTo>
                  <a:pt x="0" y="0"/>
                </a:moveTo>
                <a:lnTo>
                  <a:pt x="8314963" y="0"/>
                </a:lnTo>
                <a:lnTo>
                  <a:pt x="8314963" y="3455203"/>
                </a:lnTo>
                <a:lnTo>
                  <a:pt x="0" y="3455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000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10964" y="4456275"/>
            <a:ext cx="6515065" cy="3129531"/>
            <a:chOff x="0" y="0"/>
            <a:chExt cx="8686753" cy="41727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19392"/>
              <a:ext cx="8686753" cy="3253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É possível observar que a variação do PIB e do PIB per capita não é muito discrepante visto que nos últimos 10 anos não houve uma grande alteração na população e o crescimento efetivo vem sendo reduzido devido a um aumento descontrolado da inflação.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686753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CRESCIMENTO ECONÔMICO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675182"/>
            <a:ext cx="11542385" cy="1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Análises Econômicas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61141" y="4456275"/>
            <a:ext cx="7098159" cy="3170725"/>
            <a:chOff x="0" y="0"/>
            <a:chExt cx="9464212" cy="422763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74317"/>
              <a:ext cx="9464212" cy="3253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Nos pontos de pico, temos o momento de reajuste salarial. Podemos ver que a variação percentual do salário mínimo tende a ser próxima da do PIB per capita, menos nos anos de 2021 e 2022, devido a uma recuperação econômica do período pós pandemia.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9464212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PODER DE COMPRA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929" r="-51196" b="-1294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49121"/>
            <a:ext cx="7352785" cy="359158"/>
            <a:chOff x="0" y="0"/>
            <a:chExt cx="9803713" cy="478877"/>
          </a:xfrm>
        </p:grpSpPr>
        <p:sp>
          <p:nvSpPr>
            <p:cNvPr name="AutoShape 4" id="4"/>
            <p:cNvSpPr/>
            <p:nvPr/>
          </p:nvSpPr>
          <p:spPr>
            <a:xfrm rot="0"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413373" y="57150"/>
              <a:ext cx="6390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40806" y="1943389"/>
            <a:ext cx="9018494" cy="6400222"/>
          </a:xfrm>
          <a:custGeom>
            <a:avLst/>
            <a:gdLst/>
            <a:ahLst/>
            <a:cxnLst/>
            <a:rect r="r" b="b" t="t" l="l"/>
            <a:pathLst>
              <a:path h="6400222" w="9018494">
                <a:moveTo>
                  <a:pt x="0" y="0"/>
                </a:moveTo>
                <a:lnTo>
                  <a:pt x="9018494" y="0"/>
                </a:lnTo>
                <a:lnTo>
                  <a:pt x="9018494" y="6400222"/>
                </a:lnTo>
                <a:lnTo>
                  <a:pt x="0" y="640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572635"/>
            <a:ext cx="7212106" cy="7493635"/>
            <a:chOff x="0" y="0"/>
            <a:chExt cx="9616141" cy="9991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9616141" cy="4978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79"/>
                </a:lnSpc>
              </a:pPr>
              <a:r>
                <a:rPr lang="en-US" sz="87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Análises do Mercado de Trabalho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51338"/>
              <a:ext cx="8206911" cy="394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300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Podemos ver uma instabilidade  na taxa de desocupação entro os anos de 2015 até 2020, com um aumento considerável em sequência por conta do COVID-19 e uma tendência de redução a partir de 2022.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07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286186"/>
            <a:ext cx="8236118" cy="5714627"/>
            <a:chOff x="0" y="0"/>
            <a:chExt cx="1258239" cy="873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239" cy="873029"/>
            </a:xfrm>
            <a:custGeom>
              <a:avLst/>
              <a:gdLst/>
              <a:ahLst/>
              <a:cxnLst/>
              <a:rect r="r" b="b" t="t" l="l"/>
              <a:pathLst>
                <a:path h="873029" w="1258239">
                  <a:moveTo>
                    <a:pt x="0" y="0"/>
                  </a:moveTo>
                  <a:lnTo>
                    <a:pt x="1258239" y="0"/>
                  </a:lnTo>
                  <a:lnTo>
                    <a:pt x="1258239" y="873029"/>
                  </a:lnTo>
                  <a:lnTo>
                    <a:pt x="0" y="873029"/>
                  </a:lnTo>
                  <a:close/>
                </a:path>
              </a:pathLst>
            </a:custGeom>
            <a:blipFill>
              <a:blip r:embed="rId3"/>
              <a:stretch>
                <a:fillRect l="0" t="-967" r="0" b="-96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781251"/>
            <a:ext cx="6438944" cy="2724497"/>
            <a:chOff x="0" y="0"/>
            <a:chExt cx="8585258" cy="36326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03358"/>
              <a:ext cx="8585258" cy="242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42"/>
                </a:lnSpc>
              </a:pPr>
              <a:r>
                <a:rPr lang="en-US" sz="2801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Observamos que há um crescimento da população ocupada, enquanto como visto anteriormente há uma queda suave da população desocupada.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8585258" cy="711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70"/>
                </a:lnSpc>
              </a:pPr>
              <a:r>
                <a:rPr lang="en-US" sz="3362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FORÇA DE TRABALHO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359158"/>
            <a:chOff x="0" y="0"/>
            <a:chExt cx="5593168" cy="478877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421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86615"/>
            <a:ext cx="6413591" cy="2713770"/>
            <a:chOff x="0" y="0"/>
            <a:chExt cx="8551455" cy="36183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98508"/>
              <a:ext cx="8551455" cy="2419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79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Concordando com o gráfico anterior, há um crescimento em ambas as categorias, apesar do trabalho formal aparentar ter uma tendência mais positiva.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551455" cy="709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3"/>
                </a:lnSpc>
              </a:pPr>
              <a:r>
                <a:rPr lang="en-US" sz="334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FORMAL X INFORMAL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201291"/>
            <a:ext cx="8115300" cy="5884417"/>
            <a:chOff x="0" y="0"/>
            <a:chExt cx="1243692" cy="9018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3692" cy="901803"/>
            </a:xfrm>
            <a:custGeom>
              <a:avLst/>
              <a:gdLst/>
              <a:ahLst/>
              <a:cxnLst/>
              <a:rect r="r" b="b" t="t" l="l"/>
              <a:pathLst>
                <a:path h="901803" w="1243692">
                  <a:moveTo>
                    <a:pt x="0" y="0"/>
                  </a:moveTo>
                  <a:lnTo>
                    <a:pt x="1243692" y="0"/>
                  </a:lnTo>
                  <a:lnTo>
                    <a:pt x="1243692" y="901803"/>
                  </a:lnTo>
                  <a:lnTo>
                    <a:pt x="0" y="901803"/>
                  </a:lnTo>
                  <a:close/>
                </a:path>
              </a:pathLst>
            </a:custGeom>
            <a:blipFill>
              <a:blip r:embed="rId3"/>
              <a:stretch>
                <a:fillRect l="-1260" t="0" r="-126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4424" y="1028700"/>
            <a:ext cx="4194876" cy="657356"/>
            <a:chOff x="0" y="0"/>
            <a:chExt cx="5593168" cy="876475"/>
          </a:xfrm>
        </p:grpSpPr>
        <p:sp>
          <p:nvSpPr>
            <p:cNvPr name="AutoShape 3" id="3"/>
            <p:cNvSpPr/>
            <p:nvPr/>
          </p:nvSpPr>
          <p:spPr>
            <a:xfrm rot="0"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2341" cy="8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09</a:t>
              </a:r>
            </a:p>
            <a:p>
              <a:pPr algn="r">
                <a:lnSpc>
                  <a:spcPts val="23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1857" cy="10287000"/>
          </a:xfrm>
          <a:custGeom>
            <a:avLst/>
            <a:gdLst/>
            <a:ahLst/>
            <a:cxnLst/>
            <a:rect r="r" b="b" t="t" l="l"/>
            <a:pathLst>
              <a:path h="10287000" w="291857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783389"/>
            <a:ext cx="6223567" cy="2720222"/>
            <a:chOff x="0" y="0"/>
            <a:chExt cx="8298089" cy="36269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01425"/>
              <a:ext cx="8298089" cy="2425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sz="2797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Há um crescimento evidente do trabalho informal em ambas as categoria, principalmente quando olhamos o pós-COVID.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8298089" cy="71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356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TRABALHO INFORMAL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255919"/>
            <a:ext cx="8028700" cy="5775161"/>
            <a:chOff x="0" y="0"/>
            <a:chExt cx="1243692" cy="8946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3692" cy="894606"/>
            </a:xfrm>
            <a:custGeom>
              <a:avLst/>
              <a:gdLst/>
              <a:ahLst/>
              <a:cxnLst/>
              <a:rect r="r" b="b" t="t" l="l"/>
              <a:pathLst>
                <a:path h="894606" w="1243692">
                  <a:moveTo>
                    <a:pt x="0" y="0"/>
                  </a:moveTo>
                  <a:lnTo>
                    <a:pt x="1243692" y="0"/>
                  </a:lnTo>
                  <a:lnTo>
                    <a:pt x="1243692" y="894606"/>
                  </a:lnTo>
                  <a:lnTo>
                    <a:pt x="0" y="894606"/>
                  </a:lnTo>
                  <a:close/>
                </a:path>
              </a:pathLst>
            </a:custGeom>
            <a:blipFill>
              <a:blip r:embed="rId3"/>
              <a:stretch>
                <a:fillRect l="-851" t="0" r="-851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DAGjcb0Ffb8</dc:identifier>
  <dcterms:modified xsi:type="dcterms:W3CDTF">2011-08-01T06:04:30Z</dcterms:modified>
  <cp:revision>1</cp:revision>
  <dc:title>Case Trainee</dc:title>
</cp:coreProperties>
</file>